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682FA07-A2AF-4414-AA75-E8C67FA8F5DE}">
  <a:tblStyle styleId="{B682FA07-A2AF-4414-AA75-E8C67FA8F5D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regular.fntdata"/><Relationship Id="rId10" Type="http://schemas.openxmlformats.org/officeDocument/2006/relationships/slide" Target="slides/slide4.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italic.fntdata"/><Relationship Id="rId14" Type="http://schemas.openxmlformats.org/officeDocument/2006/relationships/font" Target="fonts/Inter-bold.fntdata"/><Relationship Id="rId16"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23067c7b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23067c7b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2bb3afd6b0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32bb3afd6b0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2bb3afd6b0_0_1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2bb3afd6b0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32bb3afd6b0_0_8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32bb3afd6b0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5.png"/><Relationship Id="rId6" Type="http://schemas.openxmlformats.org/officeDocument/2006/relationships/hyperlink" Target="https://www.youtube.com/watch?v=UBI6ZzaP2U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End of WWI &amp; Its Impacts Guided Notes</a:t>
            </a:r>
            <a:endParaRPr sz="20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60" name="Google Shape;60;p13"/>
          <p:cNvGraphicFramePr/>
          <p:nvPr/>
        </p:nvGraphicFramePr>
        <p:xfrm>
          <a:off x="455300" y="1437300"/>
          <a:ext cx="3000000" cy="3000000"/>
        </p:xfrm>
        <a:graphic>
          <a:graphicData uri="http://schemas.openxmlformats.org/drawingml/2006/table">
            <a:tbl>
              <a:tblPr>
                <a:noFill/>
                <a:tableStyleId>{B682FA07-A2AF-4414-AA75-E8C67FA8F5DE}</a:tableStyleId>
              </a:tblPr>
              <a:tblGrid>
                <a:gridCol w="4350900"/>
                <a:gridCol w="2725650"/>
              </a:tblGrid>
              <a:tr h="431125">
                <a:tc>
                  <a:txBody>
                    <a:bodyPr/>
                    <a:lstStyle/>
                    <a:p>
                      <a:pPr indent="0" lvl="0" marL="0" rtl="0" algn="l">
                        <a:spcBef>
                          <a:spcPts val="0"/>
                        </a:spcBef>
                        <a:spcAft>
                          <a:spcPts val="0"/>
                        </a:spcAft>
                        <a:buNone/>
                      </a:pPr>
                      <a:r>
                        <a:rPr b="1" lang="en" sz="1300">
                          <a:latin typeface="Halant"/>
                          <a:ea typeface="Halant"/>
                          <a:cs typeface="Halant"/>
                          <a:sym typeface="Halant"/>
                        </a:rPr>
                        <a:t>Video Transcript:</a:t>
                      </a:r>
                      <a:endParaRPr sz="13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 World War I leads to World War II as day follows night. By the end of World War I, everybody is looking to get advantage. World War I didn't really end in 1918. It brutalized an entire generation of Europeans. It brutalized an entire generation of people around the world. And it made them realize that war on this scale was not only possible, but actually thinkable. There's a wonderful, wonderful political cartoon where the fat politicians and generals are walking out of Versailles and there's a little tiny boy and he's crying in the corner. And I'm not kidding, he says, “I'm cannon fodder for 1940.” They knew, anyone with half a brain knew, that the treaty of Versailles was essentially the starting gun for the Second World War. Essentially what happened is that you create such an unstable economy and so much animosity between nations that you're just seeding the field of war to rise and grow again. A lot of the anger, animosity, resentment that fuels the rise of the National Socialists and Adolf Hitler in Germany can be directly tied to that. It would be difficult to argue that that's simply propaganda that's utilized by Adolf Hitler. These were very difficult terms for the German people to handle. And it creates this bunker mentality, this “us against the world” mentality, that ultimately will play out in Hitler being able to create a program that appeals to that sentiment. To the average German, they have been sold out by the politicians. In particular, it made people like Adolf Hitler, who had fought, after all, in the German army in World War I, think that if only the Germans could do it again, but do it right this time, they could actually win. We call it World War I, World War II, but it's really two different stages of one global conflict. Just happens that people put their arms down for a twenty year period, and then they went back to fighting again.</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Halant"/>
                          <a:ea typeface="Halant"/>
                          <a:cs typeface="Halant"/>
                          <a:sym typeface="Halant"/>
                        </a:rPr>
                        <a:t>Source: Will Dyson, “Peace and Future Cannon Fodder,” </a:t>
                      </a:r>
                      <a:r>
                        <a:rPr i="1" lang="en" sz="1200">
                          <a:solidFill>
                            <a:schemeClr val="dk1"/>
                          </a:solidFill>
                          <a:latin typeface="Halant"/>
                          <a:ea typeface="Halant"/>
                          <a:cs typeface="Halant"/>
                          <a:sym typeface="Halant"/>
                        </a:rPr>
                        <a:t>The Butte Daily Bulletin</a:t>
                      </a:r>
                      <a:r>
                        <a:rPr lang="en" sz="1200">
                          <a:solidFill>
                            <a:schemeClr val="dk1"/>
                          </a:solidFill>
                          <a:latin typeface="Halant"/>
                          <a:ea typeface="Halant"/>
                          <a:cs typeface="Halant"/>
                          <a:sym typeface="Halant"/>
                        </a:rPr>
                        <a:t>, June 24, 1919.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 </a:t>
                      </a:r>
                      <a:r>
                        <a:rPr lang="en" sz="1000">
                          <a:solidFill>
                            <a:schemeClr val="dk1"/>
                          </a:solidFill>
                          <a:latin typeface="Inter"/>
                          <a:ea typeface="Inter"/>
                          <a:cs typeface="Inter"/>
                          <a:sym typeface="Inter"/>
                        </a:rPr>
                        <a:t>Fodder: Literally means food for livestock; is used figuratively to mean people or things that are considered expendable or easily sacrificed</a:t>
                      </a:r>
                      <a:endParaRPr sz="1000">
                        <a:solidFill>
                          <a:schemeClr val="dk1"/>
                        </a:solidFill>
                        <a:latin typeface="Inter"/>
                        <a:ea typeface="Inter"/>
                        <a:cs typeface="Inter"/>
                        <a:sym typeface="Inter"/>
                      </a:endParaRPr>
                    </a:p>
                  </a:txBody>
                  <a:tcPr marT="91425" marB="91425" marR="91425" marL="91425"/>
                </a:tc>
              </a:tr>
            </a:tbl>
          </a:graphicData>
        </a:graphic>
      </p:graphicFrame>
      <p:sp>
        <p:nvSpPr>
          <p:cNvPr id="61" name="Google Shape;61;p13"/>
          <p:cNvSpPr txBox="1"/>
          <p:nvPr/>
        </p:nvSpPr>
        <p:spPr>
          <a:xfrm>
            <a:off x="455300" y="7148400"/>
            <a:ext cx="6861900" cy="221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Questions:</a:t>
            </a:r>
            <a:endParaRPr b="1" sz="1200">
              <a:solidFill>
                <a:srgbClr val="000000"/>
              </a:solidFill>
              <a:latin typeface="Halant"/>
              <a:ea typeface="Halant"/>
              <a:cs typeface="Halant"/>
              <a:sym typeface="Halant"/>
            </a:endParaRPr>
          </a:p>
          <a:p>
            <a:pPr indent="0" lvl="0" marL="0" rtl="0" algn="l">
              <a:spcBef>
                <a:spcPts val="0"/>
              </a:spcBef>
              <a:spcAft>
                <a:spcPts val="0"/>
              </a:spcAft>
              <a:buNone/>
            </a:pPr>
            <a:r>
              <a:t/>
            </a:r>
            <a:endParaRPr b="1"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What message does the political cartoon convey?</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How did </a:t>
            </a:r>
            <a:r>
              <a:rPr lang="en" sz="1200">
                <a:latin typeface="Inter"/>
                <a:ea typeface="Inter"/>
                <a:cs typeface="Inter"/>
                <a:sym typeface="Inter"/>
              </a:rPr>
              <a:t>the Treaty of Versailles contribute to the start of World War II?</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pic>
        <p:nvPicPr>
          <p:cNvPr id="62" name="Google Shape;62;p13"/>
          <p:cNvPicPr preferRelativeResize="0"/>
          <p:nvPr/>
        </p:nvPicPr>
        <p:blipFill>
          <a:blip r:embed="rId5">
            <a:alphaModFix/>
          </a:blip>
          <a:stretch>
            <a:fillRect/>
          </a:stretch>
        </p:blipFill>
        <p:spPr>
          <a:xfrm>
            <a:off x="4858725" y="2152413"/>
            <a:ext cx="2592299" cy="3183712"/>
          </a:xfrm>
          <a:prstGeom prst="rect">
            <a:avLst/>
          </a:prstGeom>
          <a:noFill/>
          <a:ln>
            <a:noFill/>
          </a:ln>
        </p:spPr>
      </p:pic>
      <p:sp>
        <p:nvSpPr>
          <p:cNvPr id="63" name="Google Shape;63;p13"/>
          <p:cNvSpPr txBox="1"/>
          <p:nvPr/>
        </p:nvSpPr>
        <p:spPr>
          <a:xfrm>
            <a:off x="457200" y="838200"/>
            <a:ext cx="71124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Watch the video, </a:t>
            </a:r>
            <a:r>
              <a:rPr lang="en" sz="1200" u="sng">
                <a:solidFill>
                  <a:schemeClr val="hlink"/>
                </a:solidFill>
                <a:latin typeface="Halant"/>
                <a:ea typeface="Halant"/>
                <a:cs typeface="Halant"/>
                <a:sym typeface="Halant"/>
                <a:hlinkClick r:id="rId6"/>
              </a:rPr>
              <a:t>“Did World War I Lead to World War II?”</a:t>
            </a:r>
            <a:r>
              <a:rPr lang="en" sz="1200">
                <a:solidFill>
                  <a:schemeClr val="dk1"/>
                </a:solidFill>
                <a:latin typeface="Halant"/>
                <a:ea typeface="Halant"/>
                <a:cs typeface="Halant"/>
                <a:sym typeface="Halant"/>
              </a:rPr>
              <a:t> and view the political cartoon. Then answer the questions that follow.</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7" name="Shape 67"/>
        <p:cNvGrpSpPr/>
        <p:nvPr/>
      </p:nvGrpSpPr>
      <p:grpSpPr>
        <a:xfrm>
          <a:off x="0" y="0"/>
          <a:ext cx="0" cy="0"/>
          <a:chOff x="0" y="0"/>
          <a:chExt cx="0" cy="0"/>
        </a:xfrm>
      </p:grpSpPr>
      <p:sp>
        <p:nvSpPr>
          <p:cNvPr id="68" name="Google Shape;68;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End of WWI Guided Notes </a:t>
            </a:r>
            <a:endParaRPr sz="2000">
              <a:solidFill>
                <a:schemeClr val="dk1"/>
              </a:solidFill>
              <a:latin typeface="Halant"/>
              <a:ea typeface="Halant"/>
              <a:cs typeface="Halant"/>
              <a:sym typeface="Halant"/>
            </a:endParaRPr>
          </a:p>
        </p:txBody>
      </p:sp>
      <p:pic>
        <p:nvPicPr>
          <p:cNvPr id="69" name="Google Shape;69;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0" name="Google Shape;70;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1" name="Google Shape;71;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2" name="Google Shape;72;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3" name="Google Shape;73;p14"/>
          <p:cNvSpPr txBox="1"/>
          <p:nvPr/>
        </p:nvSpPr>
        <p:spPr>
          <a:xfrm>
            <a:off x="594300" y="655288"/>
            <a:ext cx="6583800" cy="8496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questions below based on The End of WWI Presentation.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When did the armistice take effect?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the human and financial costs of the Allies compare to the Central Powers?</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goals of the “Big Four” leaders differ?</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 you think it was appropriate for certain nations to be excluded? Why or why not?</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 two key principles of Wilson’s Fourteen Points.</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most major disagreement at the Paris Peace Conference?</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main goal of the League of Nations? Why did the U.S. refuse to join?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maps, what happened to European empires as a result of World War I?</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sp>
        <p:nvSpPr>
          <p:cNvPr id="78" name="Google Shape;78;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Treaty of Versailles Gallery Walk</a:t>
            </a:r>
            <a:endParaRPr sz="2000">
              <a:solidFill>
                <a:schemeClr val="dk1"/>
              </a:solidFill>
              <a:latin typeface="Halant"/>
              <a:ea typeface="Halant"/>
              <a:cs typeface="Halant"/>
              <a:sym typeface="Halant"/>
            </a:endParaRPr>
          </a:p>
        </p:txBody>
      </p:sp>
      <p:pic>
        <p:nvPicPr>
          <p:cNvPr id="79" name="Google Shape;79;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0" name="Google Shape;80;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1" name="Google Shape;81;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2" name="Google Shape;82;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3" name="Google Shape;83;p15"/>
          <p:cNvSpPr txBox="1"/>
          <p:nvPr/>
        </p:nvSpPr>
        <p:spPr>
          <a:xfrm>
            <a:off x="594300" y="655288"/>
            <a:ext cx="65838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selected articles from the Treaty of Versailles. Consider the impact on Germany. Write either a summary of the impact or ask a question about the article.</a:t>
            </a:r>
            <a:endParaRPr sz="1200">
              <a:solidFill>
                <a:schemeClr val="dk1"/>
              </a:solidFill>
              <a:latin typeface="Halant"/>
              <a:ea typeface="Halant"/>
              <a:cs typeface="Halant"/>
              <a:sym typeface="Halant"/>
            </a:endParaRPr>
          </a:p>
        </p:txBody>
      </p:sp>
      <p:graphicFrame>
        <p:nvGraphicFramePr>
          <p:cNvPr id="84" name="Google Shape;84;p15"/>
          <p:cNvGraphicFramePr/>
          <p:nvPr/>
        </p:nvGraphicFramePr>
        <p:xfrm>
          <a:off x="952500" y="1400400"/>
          <a:ext cx="3000000" cy="3000000"/>
        </p:xfrm>
        <a:graphic>
          <a:graphicData uri="http://schemas.openxmlformats.org/drawingml/2006/table">
            <a:tbl>
              <a:tblPr>
                <a:noFill/>
                <a:tableStyleId>{B682FA07-A2AF-4414-AA75-E8C67FA8F5DE}</a:tableStyleId>
              </a:tblPr>
              <a:tblGrid>
                <a:gridCol w="1334225"/>
                <a:gridCol w="4533175"/>
              </a:tblGrid>
              <a:tr h="397175">
                <a:tc>
                  <a:txBody>
                    <a:bodyPr/>
                    <a:lstStyle/>
                    <a:p>
                      <a:pPr indent="0" lvl="0" marL="0" rtl="0" algn="ctr">
                        <a:spcBef>
                          <a:spcPts val="0"/>
                        </a:spcBef>
                        <a:spcAft>
                          <a:spcPts val="0"/>
                        </a:spcAft>
                        <a:buNone/>
                      </a:pPr>
                      <a:r>
                        <a:rPr b="1" lang="en" sz="1200">
                          <a:latin typeface="Halant"/>
                          <a:ea typeface="Halant"/>
                          <a:cs typeface="Halant"/>
                          <a:sym typeface="Halant"/>
                        </a:rPr>
                        <a:t>Article(s)</a:t>
                      </a:r>
                      <a:endParaRPr b="1" sz="1200">
                        <a:latin typeface="Halant"/>
                        <a:ea typeface="Halant"/>
                        <a:cs typeface="Halant"/>
                        <a:sym typeface="Halant"/>
                      </a:endParaRPr>
                    </a:p>
                  </a:txBody>
                  <a:tcPr marT="91425" marB="91425" marR="91425" marL="91425"/>
                </a:tc>
                <a:tc>
                  <a:txBody>
                    <a:bodyPr/>
                    <a:lstStyle/>
                    <a:p>
                      <a:pPr indent="0" lvl="0" marL="0" rtl="0" algn="ctr">
                        <a:spcBef>
                          <a:spcPts val="0"/>
                        </a:spcBef>
                        <a:spcAft>
                          <a:spcPts val="0"/>
                        </a:spcAft>
                        <a:buNone/>
                      </a:pPr>
                      <a:r>
                        <a:rPr b="1" lang="en" sz="1200">
                          <a:latin typeface="Halant"/>
                          <a:ea typeface="Halant"/>
                          <a:cs typeface="Halant"/>
                          <a:sym typeface="Halant"/>
                        </a:rPr>
                        <a:t>Effects on Germany</a:t>
                      </a:r>
                      <a:endParaRPr b="1" sz="1200">
                        <a:latin typeface="Halant"/>
                        <a:ea typeface="Halant"/>
                        <a:cs typeface="Halant"/>
                        <a:sym typeface="Halant"/>
                      </a:endParaRPr>
                    </a:p>
                  </a:txBody>
                  <a:tcPr marT="91425" marB="91425" marR="91425" marL="91425"/>
                </a:tc>
              </a:tr>
              <a:tr h="720150">
                <a:tc>
                  <a:txBody>
                    <a:bodyPr/>
                    <a:lstStyle/>
                    <a:p>
                      <a:pPr indent="0" lvl="0" marL="0" rtl="0" algn="ctr">
                        <a:spcBef>
                          <a:spcPts val="0"/>
                        </a:spcBef>
                        <a:spcAft>
                          <a:spcPts val="0"/>
                        </a:spcAft>
                        <a:buNone/>
                      </a:pPr>
                      <a:r>
                        <a:rPr b="1" lang="en" sz="1200">
                          <a:latin typeface="Halant"/>
                          <a:ea typeface="Halant"/>
                          <a:cs typeface="Halant"/>
                          <a:sym typeface="Halant"/>
                        </a:rPr>
                        <a:t>42 &amp; 43</a:t>
                      </a:r>
                      <a:endParaRPr b="1" sz="1200">
                        <a:latin typeface="Halant"/>
                        <a:ea typeface="Halant"/>
                        <a:cs typeface="Halant"/>
                        <a:sym typeface="Halant"/>
                      </a:endParaRPr>
                    </a:p>
                  </a:txBody>
                  <a:tcPr marT="91425" marB="91425" marR="91425" marL="91425" anchor="ctr"/>
                </a:tc>
                <a:tc>
                  <a:txBody>
                    <a:bodyPr/>
                    <a:lstStyle/>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txBody>
                  <a:tcPr marT="91425" marB="91425" marR="91425" marL="91425"/>
                </a:tc>
              </a:tr>
              <a:tr h="720150">
                <a:tc>
                  <a:txBody>
                    <a:bodyPr/>
                    <a:lstStyle/>
                    <a:p>
                      <a:pPr indent="0" lvl="0" marL="0" rtl="0" algn="ctr">
                        <a:spcBef>
                          <a:spcPts val="0"/>
                        </a:spcBef>
                        <a:spcAft>
                          <a:spcPts val="0"/>
                        </a:spcAft>
                        <a:buNone/>
                      </a:pPr>
                      <a:r>
                        <a:rPr b="1" lang="en" sz="1200">
                          <a:latin typeface="Halant"/>
                          <a:ea typeface="Halant"/>
                          <a:cs typeface="Halant"/>
                          <a:sym typeface="Halant"/>
                        </a:rPr>
                        <a:t>45</a:t>
                      </a:r>
                      <a:endParaRPr b="1" sz="1200">
                        <a:latin typeface="Halant"/>
                        <a:ea typeface="Halant"/>
                        <a:cs typeface="Halant"/>
                        <a:sym typeface="Halant"/>
                      </a:endParaRPr>
                    </a:p>
                  </a:txBody>
                  <a:tcPr marT="91425" marB="91425" marR="91425" marL="91425" anchor="ctr"/>
                </a:tc>
                <a:tc>
                  <a:txBody>
                    <a:bodyPr/>
                    <a:lstStyle/>
                    <a:p>
                      <a:pPr indent="0" lvl="0" marL="0" rtl="0" algn="l">
                        <a:spcBef>
                          <a:spcPts val="0"/>
                        </a:spcBef>
                        <a:spcAft>
                          <a:spcPts val="0"/>
                        </a:spcAft>
                        <a:buNone/>
                      </a:pPr>
                      <a:r>
                        <a:t/>
                      </a:r>
                      <a:endParaRPr sz="1200">
                        <a:latin typeface="Halant"/>
                        <a:ea typeface="Halant"/>
                        <a:cs typeface="Halant"/>
                        <a:sym typeface="Halant"/>
                      </a:endParaRPr>
                    </a:p>
                  </a:txBody>
                  <a:tcPr marT="91425" marB="91425" marR="91425" marL="91425"/>
                </a:tc>
              </a:tr>
              <a:tr h="720150">
                <a:tc>
                  <a:txBody>
                    <a:bodyPr/>
                    <a:lstStyle/>
                    <a:p>
                      <a:pPr indent="0" lvl="0" marL="0" rtl="0" algn="ctr">
                        <a:spcBef>
                          <a:spcPts val="0"/>
                        </a:spcBef>
                        <a:spcAft>
                          <a:spcPts val="0"/>
                        </a:spcAft>
                        <a:buNone/>
                      </a:pPr>
                      <a:r>
                        <a:rPr b="1" lang="en" sz="1200">
                          <a:latin typeface="Halant"/>
                          <a:ea typeface="Halant"/>
                          <a:cs typeface="Halant"/>
                          <a:sym typeface="Halant"/>
                        </a:rPr>
                        <a:t>80 &amp; 119</a:t>
                      </a:r>
                      <a:endParaRPr b="1" sz="1200">
                        <a:latin typeface="Halant"/>
                        <a:ea typeface="Halant"/>
                        <a:cs typeface="Halant"/>
                        <a:sym typeface="Halant"/>
                      </a:endParaRPr>
                    </a:p>
                  </a:txBody>
                  <a:tcPr marT="91425" marB="91425" marR="91425" marL="91425" anchor="ctr"/>
                </a:tc>
                <a:tc>
                  <a:txBody>
                    <a:bodyPr/>
                    <a:lstStyle/>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txBody>
                  <a:tcPr marT="91425" marB="91425" marR="91425" marL="91425"/>
                </a:tc>
              </a:tr>
              <a:tr h="720150">
                <a:tc>
                  <a:txBody>
                    <a:bodyPr/>
                    <a:lstStyle/>
                    <a:p>
                      <a:pPr indent="0" lvl="0" marL="0" rtl="0" algn="ctr">
                        <a:spcBef>
                          <a:spcPts val="0"/>
                        </a:spcBef>
                        <a:spcAft>
                          <a:spcPts val="0"/>
                        </a:spcAft>
                        <a:buNone/>
                      </a:pPr>
                      <a:r>
                        <a:rPr b="1" lang="en" sz="1200">
                          <a:latin typeface="Halant"/>
                          <a:ea typeface="Halant"/>
                          <a:cs typeface="Halant"/>
                          <a:sym typeface="Halant"/>
                        </a:rPr>
                        <a:t>160</a:t>
                      </a:r>
                      <a:endParaRPr b="1" sz="1200">
                        <a:latin typeface="Halant"/>
                        <a:ea typeface="Halant"/>
                        <a:cs typeface="Halant"/>
                        <a:sym typeface="Halant"/>
                      </a:endParaRPr>
                    </a:p>
                  </a:txBody>
                  <a:tcPr marT="91425" marB="91425" marR="91425" marL="91425" anchor="ctr"/>
                </a:tc>
                <a:tc>
                  <a:txBody>
                    <a:bodyPr/>
                    <a:lstStyle/>
                    <a:p>
                      <a:pPr indent="0" lvl="0" marL="0" rtl="0" algn="l">
                        <a:spcBef>
                          <a:spcPts val="0"/>
                        </a:spcBef>
                        <a:spcAft>
                          <a:spcPts val="0"/>
                        </a:spcAft>
                        <a:buNone/>
                      </a:pPr>
                      <a:r>
                        <a:t/>
                      </a:r>
                      <a:endParaRPr sz="1200">
                        <a:latin typeface="Halant"/>
                        <a:ea typeface="Halant"/>
                        <a:cs typeface="Halant"/>
                        <a:sym typeface="Halant"/>
                      </a:endParaRPr>
                    </a:p>
                  </a:txBody>
                  <a:tcPr marT="91425" marB="91425" marR="91425" marL="91425"/>
                </a:tc>
              </a:tr>
              <a:tr h="720150">
                <a:tc>
                  <a:txBody>
                    <a:bodyPr/>
                    <a:lstStyle/>
                    <a:p>
                      <a:pPr indent="0" lvl="0" marL="0" rtl="0" algn="ctr">
                        <a:spcBef>
                          <a:spcPts val="0"/>
                        </a:spcBef>
                        <a:spcAft>
                          <a:spcPts val="0"/>
                        </a:spcAft>
                        <a:buNone/>
                      </a:pPr>
                      <a:r>
                        <a:rPr b="1" lang="en" sz="1200">
                          <a:latin typeface="Halant"/>
                          <a:ea typeface="Halant"/>
                          <a:cs typeface="Halant"/>
                          <a:sym typeface="Halant"/>
                        </a:rPr>
                        <a:t>181</a:t>
                      </a:r>
                      <a:endParaRPr b="1" sz="1200">
                        <a:latin typeface="Halant"/>
                        <a:ea typeface="Halant"/>
                        <a:cs typeface="Halant"/>
                        <a:sym typeface="Halant"/>
                      </a:endParaRPr>
                    </a:p>
                  </a:txBody>
                  <a:tcPr marT="91425" marB="91425" marR="91425" marL="91425" anchor="ctr"/>
                </a:tc>
                <a:tc>
                  <a:txBody>
                    <a:bodyPr/>
                    <a:lstStyle/>
                    <a:p>
                      <a:pPr indent="0" lvl="0" marL="0" rtl="0" algn="l">
                        <a:spcBef>
                          <a:spcPts val="0"/>
                        </a:spcBef>
                        <a:spcAft>
                          <a:spcPts val="0"/>
                        </a:spcAft>
                        <a:buNone/>
                      </a:pPr>
                      <a:r>
                        <a:t/>
                      </a:r>
                      <a:endParaRPr sz="1200">
                        <a:latin typeface="Halant"/>
                        <a:ea typeface="Halant"/>
                        <a:cs typeface="Halant"/>
                        <a:sym typeface="Halant"/>
                      </a:endParaRPr>
                    </a:p>
                  </a:txBody>
                  <a:tcPr marT="91425" marB="91425" marR="91425" marL="91425"/>
                </a:tc>
              </a:tr>
              <a:tr h="720150">
                <a:tc>
                  <a:txBody>
                    <a:bodyPr/>
                    <a:lstStyle/>
                    <a:p>
                      <a:pPr indent="0" lvl="0" marL="0" rtl="0" algn="ctr">
                        <a:spcBef>
                          <a:spcPts val="0"/>
                        </a:spcBef>
                        <a:spcAft>
                          <a:spcPts val="0"/>
                        </a:spcAft>
                        <a:buNone/>
                      </a:pPr>
                      <a:r>
                        <a:rPr b="1" lang="en" sz="1200">
                          <a:latin typeface="Halant"/>
                          <a:ea typeface="Halant"/>
                          <a:cs typeface="Halant"/>
                          <a:sym typeface="Halant"/>
                        </a:rPr>
                        <a:t>198</a:t>
                      </a:r>
                      <a:endParaRPr b="1" sz="1200">
                        <a:latin typeface="Halant"/>
                        <a:ea typeface="Halant"/>
                        <a:cs typeface="Halant"/>
                        <a:sym typeface="Halant"/>
                      </a:endParaRPr>
                    </a:p>
                  </a:txBody>
                  <a:tcPr marT="91425" marB="91425" marR="91425" marL="91425" anchor="ctr"/>
                </a:tc>
                <a:tc>
                  <a:txBody>
                    <a:bodyPr/>
                    <a:lstStyle/>
                    <a:p>
                      <a:pPr indent="0" lvl="0" marL="0" rtl="0" algn="l">
                        <a:spcBef>
                          <a:spcPts val="0"/>
                        </a:spcBef>
                        <a:spcAft>
                          <a:spcPts val="0"/>
                        </a:spcAft>
                        <a:buNone/>
                      </a:pPr>
                      <a:r>
                        <a:t/>
                      </a:r>
                      <a:endParaRPr sz="1200">
                        <a:latin typeface="Halant"/>
                        <a:ea typeface="Halant"/>
                        <a:cs typeface="Halant"/>
                        <a:sym typeface="Halant"/>
                      </a:endParaRPr>
                    </a:p>
                  </a:txBody>
                  <a:tcPr marT="91425" marB="91425" marR="91425" marL="91425"/>
                </a:tc>
              </a:tr>
              <a:tr h="720150">
                <a:tc>
                  <a:txBody>
                    <a:bodyPr/>
                    <a:lstStyle/>
                    <a:p>
                      <a:pPr indent="0" lvl="0" marL="0" rtl="0" algn="ctr">
                        <a:spcBef>
                          <a:spcPts val="0"/>
                        </a:spcBef>
                        <a:spcAft>
                          <a:spcPts val="0"/>
                        </a:spcAft>
                        <a:buNone/>
                      </a:pPr>
                      <a:r>
                        <a:rPr b="1" lang="en" sz="1200">
                          <a:latin typeface="Halant"/>
                          <a:ea typeface="Halant"/>
                          <a:cs typeface="Halant"/>
                          <a:sym typeface="Halant"/>
                        </a:rPr>
                        <a:t>231 &amp; 232</a:t>
                      </a:r>
                      <a:endParaRPr b="1" sz="1200">
                        <a:latin typeface="Halant"/>
                        <a:ea typeface="Halant"/>
                        <a:cs typeface="Halant"/>
                        <a:sym typeface="Halant"/>
                      </a:endParaRPr>
                    </a:p>
                  </a:txBody>
                  <a:tcPr marT="91425" marB="91425" marR="91425" marL="91425" anchor="ctr"/>
                </a:tc>
                <a:tc>
                  <a:txBody>
                    <a:bodyPr/>
                    <a:lstStyle/>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txBody>
                  <a:tcPr marT="91425" marB="91425" marR="91425" marL="91425"/>
                </a:tc>
              </a:tr>
            </a:tbl>
          </a:graphicData>
        </a:graphic>
      </p:graphicFrame>
      <p:sp>
        <p:nvSpPr>
          <p:cNvPr id="85" name="Google Shape;85;p15"/>
          <p:cNvSpPr txBox="1"/>
          <p:nvPr/>
        </p:nvSpPr>
        <p:spPr>
          <a:xfrm>
            <a:off x="952500" y="7777300"/>
            <a:ext cx="5867400" cy="1276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Halant"/>
              <a:ea typeface="Halant"/>
              <a:cs typeface="Halant"/>
              <a:sym typeface="Halant"/>
            </a:endParaRPr>
          </a:p>
        </p:txBody>
      </p:sp>
      <p:sp>
        <p:nvSpPr>
          <p:cNvPr id="86" name="Google Shape;86;p15"/>
          <p:cNvSpPr txBox="1"/>
          <p:nvPr/>
        </p:nvSpPr>
        <p:spPr>
          <a:xfrm>
            <a:off x="899150" y="7372013"/>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What article do you think had the largest impact on Germany? Why?</a:t>
            </a:r>
            <a:endParaRPr sz="12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0" name="Shape 90"/>
        <p:cNvGrpSpPr/>
        <p:nvPr/>
      </p:nvGrpSpPr>
      <p:grpSpPr>
        <a:xfrm>
          <a:off x="0" y="0"/>
          <a:ext cx="0" cy="0"/>
          <a:chOff x="0" y="0"/>
          <a:chExt cx="0" cy="0"/>
        </a:xfrm>
      </p:grpSpPr>
      <p:sp>
        <p:nvSpPr>
          <p:cNvPr id="91" name="Google Shape;91;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Treaty of Versailles Group Work</a:t>
            </a:r>
            <a:endParaRPr sz="2000">
              <a:solidFill>
                <a:schemeClr val="dk1"/>
              </a:solidFill>
              <a:latin typeface="Halant"/>
              <a:ea typeface="Halant"/>
              <a:cs typeface="Halant"/>
              <a:sym typeface="Halant"/>
            </a:endParaRPr>
          </a:p>
        </p:txBody>
      </p:sp>
      <p:pic>
        <p:nvPicPr>
          <p:cNvPr id="92" name="Google Shape;92;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3" name="Google Shape;93;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4" name="Google Shape;94;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5" name="Google Shape;95;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6" name="Google Shape;96;p16"/>
          <p:cNvSpPr txBox="1"/>
          <p:nvPr/>
        </p:nvSpPr>
        <p:spPr>
          <a:xfrm>
            <a:off x="594300" y="655288"/>
            <a:ext cx="6583800" cy="7314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article(s) assigned to your group. Then, write a Say-it-in-6 to explain its impact on Germany and create a representative image. Consider formatting as a </a:t>
            </a:r>
            <a:r>
              <a:rPr lang="en" sz="1200">
                <a:solidFill>
                  <a:schemeClr val="dk1"/>
                </a:solidFill>
                <a:latin typeface="Halant"/>
                <a:ea typeface="Halant"/>
                <a:cs typeface="Halant"/>
                <a:sym typeface="Halant"/>
              </a:rPr>
              <a:t>political</a:t>
            </a:r>
            <a:r>
              <a:rPr lang="en" sz="1200">
                <a:solidFill>
                  <a:schemeClr val="dk1"/>
                </a:solidFill>
                <a:latin typeface="Halant"/>
                <a:ea typeface="Halant"/>
                <a:cs typeface="Halant"/>
                <a:sym typeface="Halant"/>
              </a:rPr>
              <a:t> cartoon, meme, or regular illustration.</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Halant"/>
              <a:buAutoNum type="arabicPeriod"/>
            </a:pPr>
            <a:r>
              <a:rPr lang="en" sz="1200">
                <a:solidFill>
                  <a:schemeClr val="dk1"/>
                </a:solidFill>
                <a:latin typeface="Inter"/>
                <a:ea typeface="Inter"/>
                <a:cs typeface="Inter"/>
                <a:sym typeface="Inter"/>
              </a:rPr>
              <a:t>Article(s) Assigned: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Halant"/>
              <a:buAutoNum type="arabicPeriod"/>
            </a:pPr>
            <a:r>
              <a:rPr lang="en" sz="1200">
                <a:solidFill>
                  <a:schemeClr val="dk1"/>
                </a:solidFill>
                <a:latin typeface="Inter"/>
                <a:ea typeface="Inter"/>
                <a:cs typeface="Inter"/>
                <a:sym typeface="Inter"/>
              </a:rPr>
              <a:t>Say-it-in-6: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Image: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how your meme demonstrates the ways in which Germany was impacted by the Treaty of Versailles.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p:txBody>
      </p:sp>
      <p:sp>
        <p:nvSpPr>
          <p:cNvPr id="97" name="Google Shape;97;p16"/>
          <p:cNvSpPr/>
          <p:nvPr/>
        </p:nvSpPr>
        <p:spPr>
          <a:xfrm>
            <a:off x="1076575" y="2687975"/>
            <a:ext cx="5890500" cy="43371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